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Roboto"/>
      <p:regular r:id="rId58"/>
      <p:bold r:id="rId59"/>
      <p:italic r:id="rId60"/>
      <p:boldItalic r:id="rId61"/>
    </p:embeddedFont>
    <p:embeddedFont>
      <p:font typeface="Roboto Medium"/>
      <p:regular r:id="rId62"/>
      <p:bold r:id="rId63"/>
      <p:italic r:id="rId64"/>
      <p:boldItalic r:id="rId65"/>
    </p:embeddedFont>
    <p:embeddedFont>
      <p:font typeface="Roboto Light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edium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64" Type="http://schemas.openxmlformats.org/officeDocument/2006/relationships/font" Target="fonts/RobotoMedium-italic.fntdata"/><Relationship Id="rId63" Type="http://schemas.openxmlformats.org/officeDocument/2006/relationships/font" Target="fonts/RobotoMedium-bold.fntdata"/><Relationship Id="rId22" Type="http://schemas.openxmlformats.org/officeDocument/2006/relationships/slide" Target="slides/slide17.xml"/><Relationship Id="rId66" Type="http://schemas.openxmlformats.org/officeDocument/2006/relationships/font" Target="fonts/RobotoLight-regular.fntdata"/><Relationship Id="rId21" Type="http://schemas.openxmlformats.org/officeDocument/2006/relationships/slide" Target="slides/slide16.xml"/><Relationship Id="rId65" Type="http://schemas.openxmlformats.org/officeDocument/2006/relationships/font" Target="fonts/RobotoMedium-boldItalic.fntdata"/><Relationship Id="rId24" Type="http://schemas.openxmlformats.org/officeDocument/2006/relationships/slide" Target="slides/slide19.xml"/><Relationship Id="rId68" Type="http://schemas.openxmlformats.org/officeDocument/2006/relationships/font" Target="fonts/RobotoLight-italic.fntdata"/><Relationship Id="rId23" Type="http://schemas.openxmlformats.org/officeDocument/2006/relationships/slide" Target="slides/slide18.xml"/><Relationship Id="rId67" Type="http://schemas.openxmlformats.org/officeDocument/2006/relationships/font" Target="fonts/RobotoLight-bold.fntdata"/><Relationship Id="rId60" Type="http://schemas.openxmlformats.org/officeDocument/2006/relationships/font" Target="fonts/Robo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Ligh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-bold.fntdata"/><Relationship Id="rId14" Type="http://schemas.openxmlformats.org/officeDocument/2006/relationships/slide" Target="slides/slide9.xml"/><Relationship Id="rId58" Type="http://schemas.openxmlformats.org/officeDocument/2006/relationships/font" Target="fonts/Robo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f44ec3d5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ef44ec3d5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f44ec3d5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f44ec3d5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f44ec3d5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ef44ec3d5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f44ec3d59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ef44ec3d59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f44ec3d5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ef44ec3d5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f44ec3d59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f44ec3d5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f44ec3d59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ef44ec3d59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f44ec3d5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ef44ec3d5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f44ec3d59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ef44ec3d59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f44ec3d59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f44ec3d59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e955e658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e955e658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f44ec3d59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f44ec3d59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f44ec3d59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ef44ec3d59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f44ec3d59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f44ec3d59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f44ec3d59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f44ec3d59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f44ec3d59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ef44ec3d59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f44ec3d59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ef44ec3d59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f44ec3d59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ef44ec3d59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f44ec3d59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ef44ec3d59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f44ec3d59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f44ec3d59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f44ec3d59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ef44ec3d59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ef3be1ecf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ef3be1ec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f44ec3d59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ef44ec3d59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ef44ec3d59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ef44ec3d59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f44ec3d59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f44ec3d59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f44ec3d59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ef44ec3d59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ef44ec3d59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ef44ec3d59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f44ec3d59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ef44ec3d59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ef44ec3d59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ef44ec3d59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f44ec3d59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ef44ec3d59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ef44ec3d59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ef44ec3d59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f44ec3d59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ef44ec3d59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ef3be1ecf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ef3be1ecf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f44ec3d59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ef44ec3d59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ef44ec3d59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ef44ec3d59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ef44ec3d59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ef44ec3d59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eb3b95b69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eb3b95b69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ef44ec3d59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ef44ec3d59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ef44ec3d59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ef44ec3d59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ef44ec3d59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ef44ec3d59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ef44ec3d59_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ef44ec3d59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f44ec3d59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f44ec3d59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f44ec3d59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ef44ec3d59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ef3be1ecf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ef3be1ecf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ef44ec3d59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ef44ec3d59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ef44ec3d59_7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ef44ec3d59_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ef44ec3d59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ef44ec3d59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f3be1ecf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f3be1ecf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f3be1ecf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f3be1ecf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f3be1ecf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ef3be1ecf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f44ec3d5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f44ec3d5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Ph.D. Professor Aluisio Igor Rego Fontes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Neurônio artificial</a:t>
            </a:r>
            <a:endParaRPr/>
          </a:p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primeira noção de neurônio artificial foi proposta em 1943 por dois sujeitos: Warren McCulloch e Walter Pitts.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787" y="1981427"/>
            <a:ext cx="6714425" cy="268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Neurônio  de McCulloh e Pitts</a:t>
            </a:r>
            <a:endParaRPr/>
          </a:p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Modelo era uma simplificação do que se sabia na época sobre o neurônio biológico.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Sua representação matemática resultou em um modelo com: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pt-BR"/>
              <a:t>N</a:t>
            </a:r>
            <a:r>
              <a:rPr lang="pt-BR"/>
              <a:t> valores de entradas (referenciados com </a:t>
            </a:r>
            <a:r>
              <a:rPr i="1" lang="pt-BR"/>
              <a:t>X.N</a:t>
            </a:r>
            <a:r>
              <a:rPr lang="pt-BR"/>
              <a:t>);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Valores em suas arestas, representando sinapses (pesos, referenciados com </a:t>
            </a:r>
            <a:r>
              <a:rPr i="1" lang="pt-BR"/>
              <a:t>W.N</a:t>
            </a:r>
            <a:r>
              <a:rPr lang="pt-BR"/>
              <a:t>);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Apenas 1 (um) valor de saída (referenciado com </a:t>
            </a:r>
            <a:r>
              <a:rPr i="1" lang="pt-BR"/>
              <a:t>Y</a:t>
            </a:r>
            <a:r>
              <a:rPr lang="pt-BR"/>
              <a:t>). </a:t>
            </a:r>
            <a:br>
              <a:rPr lang="pt-B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Os pesos são multiplicados às entradas.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Neurônio  de McCulloh e Pitts</a:t>
            </a:r>
            <a:endParaRPr/>
          </a:p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4" name="Google Shape;124;p1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675" y="1384897"/>
            <a:ext cx="6633750" cy="31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Função de ativação</a:t>
            </a:r>
            <a:endParaRPr/>
          </a:p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2" name="Google Shape;132;p2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Tipos mais comuns de função de ativação: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Linear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Limiar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Sigmóide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Tangente Hiperbólica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Função</a:t>
            </a:r>
            <a:r>
              <a:rPr lang="pt-BR"/>
              <a:t> de ativação</a:t>
            </a:r>
            <a:endParaRPr/>
          </a:p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0" name="Google Shape;140;p2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Função Limiar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750" y="1561846"/>
            <a:ext cx="4283500" cy="31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Função de ativação</a:t>
            </a:r>
            <a:endParaRPr/>
          </a:p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9" name="Google Shape;149;p2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Estado de ativação: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Representa o estado dos neurônios da rede.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Pode assumir valores: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Binários (0 e 1);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Bipolares (-1 e +1);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Reais.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Quais funções de ativação podem ser usadas? Qualquer uma que: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Seja contínua;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Monotonicamente crescente;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Que gera valores graduais no intervalo [0,1].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Conexões</a:t>
            </a:r>
            <a:endParaRPr/>
          </a:p>
        </p:txBody>
      </p:sp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7" name="Google Shape;157;p2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Definem como os neurônios estão interligados.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Nós são conectados entre si através de conexões específicas.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Uma conexão geralmente tem um valor de ponderamento ou peso associada à ela.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</a:t>
            </a:r>
            <a:endParaRPr/>
          </a:p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5" name="Google Shape;165;p2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Múltiplas camadas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Exemplos: MLP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Completamente Conectadas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Parcialmente Conectada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372" y="2428000"/>
            <a:ext cx="5441325" cy="23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</a:t>
            </a:r>
            <a:endParaRPr/>
          </a:p>
        </p:txBody>
      </p:sp>
      <p:sp>
        <p:nvSpPr>
          <p:cNvPr id="173" name="Google Shape;173;p2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4" name="Google Shape;174;p2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Arranjo das conexões: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 Redes </a:t>
            </a:r>
            <a:r>
              <a:rPr i="1" lang="pt-BR"/>
              <a:t>feedforward</a:t>
            </a:r>
            <a:r>
              <a:rPr lang="pt-BR"/>
              <a:t>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Não existem loops de conexões.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Redes recorrentes: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Conexões apresentam loops;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Mais utilizadas em sistemas dinâmicos.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Redes </a:t>
            </a:r>
            <a:r>
              <a:rPr i="1" lang="pt-BR"/>
              <a:t>Feedforward</a:t>
            </a:r>
            <a:endParaRPr i="1"/>
          </a:p>
        </p:txBody>
      </p:sp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2" name="Google Shape;182;p2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Sinais seguem uma única direção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412" y="1900000"/>
            <a:ext cx="6409175" cy="25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Algoritmos de Aprendizado de Máquina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Redes Recorrentes</a:t>
            </a:r>
            <a:endParaRPr i="1"/>
          </a:p>
        </p:txBody>
      </p:sp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1" name="Google Shape;191;p2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Possuem conexões ligando saída da rede a sua entrada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Podem lembrar entradas passadas e, consequentemente, processar seqüência de informações (no tempo ou espaço).</a:t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321" y="1771746"/>
            <a:ext cx="5909350" cy="17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Perceptrons</a:t>
            </a:r>
            <a:endParaRPr i="1"/>
          </a:p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0" name="Google Shape;200;p2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Desenvolvido por Rosemblat, 1958.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Utiliza modelo de McCulloch-Pitts como neurônio. </a:t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375" y="2160800"/>
            <a:ext cx="6055599" cy="24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Perceptrons - </a:t>
            </a:r>
            <a:r>
              <a:rPr i="1" lang="pt-BR"/>
              <a:t>Bias</a:t>
            </a:r>
            <a:endParaRPr i="1"/>
          </a:p>
        </p:txBody>
      </p:sp>
      <p:sp>
        <p:nvSpPr>
          <p:cNvPr id="208" name="Google Shape;208;p2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9" name="Google Shape;209;p2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que seria </a:t>
            </a:r>
            <a:r>
              <a:rPr i="1" lang="pt-BR"/>
              <a:t>Bias</a:t>
            </a:r>
            <a:r>
              <a:rPr lang="pt-BR"/>
              <a:t>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Um parâmetro a mais na função de ativação;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Valor fixo (-1, 0, ou 1);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uso do bias permite que definamos o valor de </a:t>
            </a:r>
            <a:r>
              <a:rPr i="1" lang="pt-BR"/>
              <a:t>threshold </a:t>
            </a:r>
            <a:r>
              <a:rPr lang="pt-BR"/>
              <a:t>adotado em nossa função de ativação, sendo necessário então atualizar somente os pesos e o bias na rede.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 A mesma regra para atualização dos pesos é válida também para a atualização do </a:t>
            </a:r>
            <a:r>
              <a:rPr i="1" lang="pt-BR"/>
              <a:t>bias</a:t>
            </a:r>
            <a:r>
              <a:rPr lang="pt-BR"/>
              <a:t>.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Perceptrons - </a:t>
            </a:r>
            <a:r>
              <a:rPr i="1" lang="pt-BR"/>
              <a:t>Bias</a:t>
            </a:r>
            <a:endParaRPr i="1"/>
          </a:p>
        </p:txBody>
      </p:sp>
      <p:sp>
        <p:nvSpPr>
          <p:cNvPr id="216" name="Google Shape;216;p3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3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 que o neurônio seja corretamente ajustado, pode-se ajustar os pesos e o </a:t>
            </a:r>
            <a:r>
              <a:rPr i="1" lang="pt-BR"/>
              <a:t>threshold</a:t>
            </a:r>
            <a:r>
              <a:rPr lang="pt-BR"/>
              <a:t> da função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Ao definir o </a:t>
            </a:r>
            <a:r>
              <a:rPr i="1" lang="pt-BR"/>
              <a:t>Bias</a:t>
            </a:r>
            <a:r>
              <a:rPr lang="pt-BR"/>
              <a:t> como o </a:t>
            </a:r>
            <a:r>
              <a:rPr i="1" lang="pt-BR"/>
              <a:t>threshold</a:t>
            </a:r>
            <a:r>
              <a:rPr lang="pt-BR"/>
              <a:t> da função, pode-se usar a mesma fórmula de ajuste dos demais pesos.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 O valor 1 ou -1 define apenas o sinal do </a:t>
            </a:r>
            <a:r>
              <a:rPr i="1" lang="pt-BR"/>
              <a:t>threshold</a:t>
            </a:r>
            <a:r>
              <a:rPr lang="pt-BR"/>
              <a:t>. O valor 0 significa que o </a:t>
            </a:r>
            <a:r>
              <a:rPr i="1" lang="pt-BR"/>
              <a:t>threshold</a:t>
            </a:r>
            <a:r>
              <a:rPr lang="pt-BR"/>
              <a:t> será 0.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Perceptrons</a:t>
            </a:r>
            <a:endParaRPr i="1"/>
          </a:p>
        </p:txBody>
      </p:sp>
      <p:sp>
        <p:nvSpPr>
          <p:cNvPr id="224" name="Google Shape;224;p3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5" name="Google Shape;225;p3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neurônio MP, do ponto de vista geométrico, pode ser interpretado como uma reta (2D), ou um plano (3D) ou ainda um hiperplano (&gt; 3D), que é usado para separar duas categorias de dados distintas.</a:t>
            </a:r>
            <a:endParaRPr/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113" y="2468645"/>
            <a:ext cx="4975776" cy="19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Perceptrons e Adaline ( 1 camada)</a:t>
            </a:r>
            <a:endParaRPr i="1"/>
          </a:p>
        </p:txBody>
      </p:sp>
      <p:sp>
        <p:nvSpPr>
          <p:cNvPr id="233" name="Google Shape;233;p3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4" name="Google Shape;234;p3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Problema linearmente separável</a:t>
            </a:r>
            <a:endParaRPr/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600" y="1888650"/>
            <a:ext cx="4330400" cy="26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Perceptrons e Adaline ( 1 camada)</a:t>
            </a:r>
            <a:endParaRPr i="1"/>
          </a:p>
        </p:txBody>
      </p:sp>
      <p:sp>
        <p:nvSpPr>
          <p:cNvPr id="242" name="Google Shape;242;p3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3" name="Google Shape;243;p3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Problema não </a:t>
            </a:r>
            <a:r>
              <a:rPr lang="pt-BR"/>
              <a:t>linearmente</a:t>
            </a:r>
            <a:r>
              <a:rPr lang="pt-BR"/>
              <a:t> separável</a:t>
            </a:r>
            <a:endParaRPr/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100" y="1690150"/>
            <a:ext cx="4547825" cy="29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Backpropagation</a:t>
            </a:r>
            <a:endParaRPr i="1"/>
          </a:p>
        </p:txBody>
      </p:sp>
      <p:sp>
        <p:nvSpPr>
          <p:cNvPr id="251" name="Google Shape;251;p3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2" name="Google Shape;252;p3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O </a:t>
            </a:r>
            <a:r>
              <a:rPr i="1" lang="pt-BR"/>
              <a:t>backpropagation</a:t>
            </a:r>
            <a:r>
              <a:rPr lang="pt-BR"/>
              <a:t>, abreviação de "</a:t>
            </a:r>
            <a:r>
              <a:rPr i="1" lang="pt-BR"/>
              <a:t>backward propagation of errors</a:t>
            </a:r>
            <a:r>
              <a:rPr lang="pt-BR"/>
              <a:t>" (propagação reversa de erros), é um algoritmo fundamental utilizado no treinamento de redes neurais artificiais. Ele é empregado para ajustar os pesos das conexões entre os neurônios, de modo a minimizar o erro na saída da rede em relação às saídas desejadas.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Backpropagation</a:t>
            </a:r>
            <a:endParaRPr i="1"/>
          </a:p>
        </p:txBody>
      </p:sp>
      <p:sp>
        <p:nvSpPr>
          <p:cNvPr id="259" name="Google Shape;259;p3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0" name="Google Shape;260;p3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650" y="959025"/>
            <a:ext cx="6270060" cy="3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Backpropagation - Exemplo (1/7)</a:t>
            </a:r>
            <a:endParaRPr i="1"/>
          </a:p>
        </p:txBody>
      </p:sp>
      <p:sp>
        <p:nvSpPr>
          <p:cNvPr id="267" name="Google Shape;267;p3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8" name="Google Shape;268;p3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Demonstração de RNA como aproximador de função</a:t>
            </a:r>
            <a:endParaRPr/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650" y="1610225"/>
            <a:ext cx="6286775" cy="30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Algoritmos de </a:t>
            </a:r>
            <a:r>
              <a:rPr i="1" lang="pt-BR"/>
              <a:t>Machine Learning</a:t>
            </a:r>
            <a:endParaRPr i="1"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772500" y="1186413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Nessa aula, iremos ver alguns algoritmos de machine learning, sendo eles: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Naïve Bayes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Redes Neurais </a:t>
            </a:r>
            <a:r>
              <a:rPr lang="pt-BR"/>
              <a:t>Artificiais</a:t>
            </a:r>
            <a:r>
              <a:rPr lang="pt-BR"/>
              <a:t> (MLP)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Comitês de </a:t>
            </a:r>
            <a:r>
              <a:rPr lang="pt-BR"/>
              <a:t>classificadores (</a:t>
            </a:r>
            <a:r>
              <a:rPr i="1" lang="pt-BR"/>
              <a:t>Ensembles)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Vale ressaltar que, todos eles são de aprendizado supervisionado.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Backpropagation - Exemplo (2/7)</a:t>
            </a:r>
            <a:endParaRPr i="1"/>
          </a:p>
        </p:txBody>
      </p:sp>
      <p:sp>
        <p:nvSpPr>
          <p:cNvPr id="276" name="Google Shape;276;p3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7" name="Google Shape;277;p3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nó de saída computa uma combinação de duas funções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Inicializamos os pesos com valores aleatórios.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Cada nó escondido computa uma função Tangente Hiperbólica.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Backpropagation - Exemplo (3/7)</a:t>
            </a:r>
            <a:endParaRPr i="1"/>
          </a:p>
        </p:txBody>
      </p:sp>
      <p:sp>
        <p:nvSpPr>
          <p:cNvPr id="284" name="Google Shape;284;p3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5" name="Google Shape;285;p3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350" y="1155725"/>
            <a:ext cx="6094025" cy="34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Backpropagation - Exemplo (4/7)</a:t>
            </a:r>
            <a:endParaRPr i="1"/>
          </a:p>
        </p:txBody>
      </p:sp>
      <p:sp>
        <p:nvSpPr>
          <p:cNvPr id="292" name="Google Shape;292;p3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3" name="Google Shape;293;p3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Treinamento da rede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Taxa de aprendizado 0.3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Atualização dos pesos após cada padrão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Aprendizagem incremental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Depois de passarmos por todo o conjunto de treinamento 20 vezes (20 épocas) as funções computadas pela rede têm a seguinte forma: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Backpropagation - Exemplo (5/7)</a:t>
            </a:r>
            <a:endParaRPr i="1"/>
          </a:p>
        </p:txBody>
      </p:sp>
      <p:sp>
        <p:nvSpPr>
          <p:cNvPr id="300" name="Google Shape;300;p4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1" name="Google Shape;301;p4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873" y="1136575"/>
            <a:ext cx="5868250" cy="35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Backpropagation - Exemplo (6/7)</a:t>
            </a:r>
            <a:endParaRPr i="1"/>
          </a:p>
        </p:txBody>
      </p:sp>
      <p:sp>
        <p:nvSpPr>
          <p:cNvPr id="308" name="Google Shape;308;p4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9" name="Google Shape;309;p4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738" y="1170125"/>
            <a:ext cx="6194582" cy="34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Backpropagation - Exemplo (7/7)</a:t>
            </a:r>
            <a:endParaRPr i="1"/>
          </a:p>
        </p:txBody>
      </p:sp>
      <p:sp>
        <p:nvSpPr>
          <p:cNvPr id="316" name="Google Shape;316;p4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7" name="Google Shape;317;p4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500" y="1089225"/>
            <a:ext cx="5261055" cy="344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MLPs e camada escondida</a:t>
            </a:r>
            <a:endParaRPr i="1"/>
          </a:p>
        </p:txBody>
      </p:sp>
      <p:sp>
        <p:nvSpPr>
          <p:cNvPr id="324" name="Google Shape;324;p4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5" name="Google Shape;325;p4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Teorema: dado um número suficiente de nodos escondidos, uma MLP com apenas uma camada escondida pode aproximar qualquer função contínua (Cybenko, 1989).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Demonstrado matematicamente que é possível aproximar toda e qualquer função contínua utilizando apenas uma camada escondida de neurônios, mas qual a quantidade de neurônios?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problema de </a:t>
            </a:r>
            <a:r>
              <a:rPr i="1" lang="pt-BR"/>
              <a:t>underfitting e overfitting</a:t>
            </a:r>
            <a:endParaRPr i="1"/>
          </a:p>
        </p:txBody>
      </p:sp>
      <p:sp>
        <p:nvSpPr>
          <p:cNvPr id="332" name="Google Shape;332;p4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3" name="Google Shape;333;p4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Na estrutura de rede neural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Número de neurônios</a:t>
            </a:r>
            <a:endParaRPr/>
          </a:p>
        </p:txBody>
      </p:sp>
      <p:pic>
        <p:nvPicPr>
          <p:cNvPr id="335" name="Google Shape;3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175" y="1958000"/>
            <a:ext cx="6185700" cy="27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problema de </a:t>
            </a:r>
            <a:r>
              <a:rPr i="1" lang="pt-BR"/>
              <a:t>underfitting</a:t>
            </a:r>
            <a:endParaRPr i="1"/>
          </a:p>
        </p:txBody>
      </p:sp>
      <p:sp>
        <p:nvSpPr>
          <p:cNvPr id="341" name="Google Shape;341;p4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2" name="Google Shape;342;p4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No gráfico da esquerda, tentamos ajustar os pontos usando uma função g(x) que tem poucos parâmetros: </a:t>
            </a:r>
            <a:r>
              <a:rPr b="1" lang="pt-BR"/>
              <a:t>uma reta</a:t>
            </a:r>
            <a:r>
              <a:rPr lang="pt-BR"/>
              <a:t>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Modelo é muito rígido e não consegue modelar nem o conjunto de treinamento nem novos dados.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modelo </a:t>
            </a:r>
            <a:r>
              <a:rPr lang="pt-BR"/>
              <a:t>tem</a:t>
            </a:r>
            <a:r>
              <a:rPr lang="pt-BR"/>
              <a:t> um bias alto.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pt-BR"/>
              <a:t>Underfitting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problema de </a:t>
            </a:r>
            <a:r>
              <a:rPr i="1" lang="pt-BR"/>
              <a:t>overfitting</a:t>
            </a:r>
            <a:endParaRPr i="1"/>
          </a:p>
        </p:txBody>
      </p:sp>
      <p:sp>
        <p:nvSpPr>
          <p:cNvPr id="349" name="Google Shape;349;p4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0" name="Google Shape;350;p4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765175" y="1152475"/>
            <a:ext cx="739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gráfico da direita mostra um modelo que foi ajustado usando muitos parâmetros livres.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Ele se ajusta perfeitamente ao dados do conjunto de treinamento.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Porém, este modelo não seria um bom “previsor” de </a:t>
            </a:r>
            <a:r>
              <a:rPr i="1" lang="pt-BR"/>
              <a:t>h(x)</a:t>
            </a:r>
            <a:r>
              <a:rPr lang="pt-BR"/>
              <a:t> para novos valores de </a:t>
            </a:r>
            <a:r>
              <a:rPr i="1" lang="pt-BR"/>
              <a:t>x</a:t>
            </a:r>
            <a:r>
              <a:rPr lang="pt-BR"/>
              <a:t>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Dizemos que o modelo tem uma variância (</a:t>
            </a:r>
            <a:r>
              <a:rPr i="1" lang="pt-BR"/>
              <a:t>variance</a:t>
            </a:r>
            <a:r>
              <a:rPr lang="pt-BR"/>
              <a:t>) alta.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pt-BR"/>
              <a:t>Overfitting </a:t>
            </a:r>
            <a:r>
              <a:rPr lang="pt-BR"/>
              <a:t>(super-ajustamento).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Naïve Bayes</a:t>
            </a:r>
            <a:endParaRPr i="1"/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772500" y="1186413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modelo </a:t>
            </a:r>
            <a:r>
              <a:rPr lang="pt-BR"/>
              <a:t>Naïve Bayes</a:t>
            </a:r>
            <a:r>
              <a:rPr lang="pt-BR"/>
              <a:t> é um algoritmo de aprendizado de máquina que se baseia no Teorema de Bayes para realizar a classificação de dados.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Muitas vezes, uma informação é apresentada na forma de probabilidade condicional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Qual a probabilidade de um evento ocorrer dada uma condição?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 probabilidade de um evento </a:t>
            </a:r>
            <a:r>
              <a:rPr b="1" lang="pt-BR"/>
              <a:t>B</a:t>
            </a:r>
            <a:r>
              <a:rPr lang="pt-BR"/>
              <a:t> ocorrer, sabendo qual será o resultado de um evento </a:t>
            </a:r>
            <a:r>
              <a:rPr b="1" lang="pt-BR"/>
              <a:t>A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Esse exemplo é tratado utilizando o teorema de Bayes</a:t>
            </a:r>
            <a:endParaRPr/>
          </a:p>
        </p:txBody>
      </p:sp>
      <p:sp>
        <p:nvSpPr>
          <p:cNvPr id="58" name="Google Shape;58;p1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problema do </a:t>
            </a:r>
            <a:r>
              <a:rPr i="1" lang="pt-BR"/>
              <a:t>trade-off underfitting overfitting</a:t>
            </a:r>
            <a:endParaRPr i="1"/>
          </a:p>
        </p:txBody>
      </p:sp>
      <p:sp>
        <p:nvSpPr>
          <p:cNvPr id="357" name="Google Shape;357;p4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8" name="Google Shape;358;p4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7"/>
          <p:cNvSpPr txBox="1"/>
          <p:nvPr>
            <p:ph idx="1" type="body"/>
          </p:nvPr>
        </p:nvSpPr>
        <p:spPr>
          <a:xfrm>
            <a:off x="765175" y="1152475"/>
            <a:ext cx="739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Claramente, o que queremos é um compromisso entre: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um modelo que seja poderoso o bastante para representar a estrutura básica do dado </a:t>
            </a:r>
            <a:r>
              <a:rPr i="1" lang="pt-BR"/>
              <a:t>h(x)</a:t>
            </a:r>
            <a:r>
              <a:rPr lang="pt-BR"/>
              <a:t>,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Mas, não tão poderoso a ponto de modelar fielmente o ruído associado a um conjunto de treinamento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Cálculo</a:t>
            </a:r>
            <a:r>
              <a:rPr lang="pt-BR"/>
              <a:t> utilizado para ajudar a encontrar a quantidade ideal de neurônios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Para base com 100 atributos e 4 valores de classe, então número de neurônios da camada escondida será igual a (100 + 4) /2 =&gt; 52 neurônios.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do MLP</a:t>
            </a:r>
            <a:endParaRPr i="1"/>
          </a:p>
        </p:txBody>
      </p:sp>
      <p:sp>
        <p:nvSpPr>
          <p:cNvPr id="365" name="Google Shape;365;p4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6" name="Google Shape;366;p4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8"/>
          <p:cNvSpPr txBox="1"/>
          <p:nvPr>
            <p:ph idx="1" type="body"/>
          </p:nvPr>
        </p:nvSpPr>
        <p:spPr>
          <a:xfrm>
            <a:off x="765175" y="1186413"/>
            <a:ext cx="739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Potencialidades: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Habilidade de tratar sistemas complexos;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Representação de conhecimento quantitativo;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Processamento Paralelo (mesma camada);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Aprendizado;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Adaptabilidade;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Generalização.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do MLP</a:t>
            </a:r>
            <a:endParaRPr i="1"/>
          </a:p>
        </p:txBody>
      </p:sp>
      <p:sp>
        <p:nvSpPr>
          <p:cNvPr id="373" name="Google Shape;373;p4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4" name="Google Shape;374;p4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9"/>
          <p:cNvSpPr txBox="1"/>
          <p:nvPr>
            <p:ph idx="1" type="body"/>
          </p:nvPr>
        </p:nvSpPr>
        <p:spPr>
          <a:xfrm>
            <a:off x="765175" y="1186413"/>
            <a:ext cx="739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Limitações</a:t>
            </a:r>
            <a:r>
              <a:rPr lang="pt-BR"/>
              <a:t>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“Maldição” da dimensionalidade (de neurônios);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Quanto mais atributos mais tempo demora para treinar a nossa rede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pt-BR"/>
              <a:t>Overfitting</a:t>
            </a:r>
            <a:r>
              <a:rPr lang="pt-BR"/>
              <a:t>;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Alta complexidade computacional do treino;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Mínimos locais.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0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Dúvidas?</a:t>
            </a:r>
            <a:endParaRPr b="1"/>
          </a:p>
        </p:txBody>
      </p:sp>
      <p:sp>
        <p:nvSpPr>
          <p:cNvPr id="381" name="Google Shape;381;p5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2" name="Google Shape;382;p50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Comitês de classificadores</a:t>
            </a:r>
            <a:endParaRPr i="1"/>
          </a:p>
        </p:txBody>
      </p:sp>
      <p:sp>
        <p:nvSpPr>
          <p:cNvPr id="388" name="Google Shape;388;p5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9" name="Google Shape;389;p5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1"/>
          <p:cNvSpPr txBox="1"/>
          <p:nvPr>
            <p:ph idx="1" type="body"/>
          </p:nvPr>
        </p:nvSpPr>
        <p:spPr>
          <a:xfrm>
            <a:off x="765175" y="1186413"/>
            <a:ext cx="739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ideia fundamental por trás dos </a:t>
            </a:r>
            <a:r>
              <a:rPr i="1" lang="pt-BR"/>
              <a:t>ensembles </a:t>
            </a:r>
            <a:r>
              <a:rPr lang="pt-BR"/>
              <a:t>é que a combinação de vários modelos fracos pode levar a um modelo mais robusto e poderoso do que qualquer um dos modelos individuais.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Existem várias técnicas de ensemble, sendo as mais comuns o </a:t>
            </a:r>
            <a:r>
              <a:rPr i="1" lang="pt-BR"/>
              <a:t>Bagging</a:t>
            </a:r>
            <a:r>
              <a:rPr lang="pt-BR"/>
              <a:t>, o </a:t>
            </a:r>
            <a:r>
              <a:rPr i="1" lang="pt-BR"/>
              <a:t>Boosting </a:t>
            </a:r>
            <a:r>
              <a:rPr lang="pt-BR"/>
              <a:t>e o </a:t>
            </a:r>
            <a:r>
              <a:rPr i="1" lang="pt-BR"/>
              <a:t>Stacking</a:t>
            </a:r>
            <a:r>
              <a:rPr lang="pt-BR"/>
              <a:t>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Comitês de classificadores - Bagging</a:t>
            </a:r>
            <a:endParaRPr i="1"/>
          </a:p>
        </p:txBody>
      </p:sp>
      <p:sp>
        <p:nvSpPr>
          <p:cNvPr id="396" name="Google Shape;396;p5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7" name="Google Shape;397;p5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2"/>
          <p:cNvSpPr txBox="1"/>
          <p:nvPr>
            <p:ph idx="1" type="body"/>
          </p:nvPr>
        </p:nvSpPr>
        <p:spPr>
          <a:xfrm>
            <a:off x="765175" y="1186413"/>
            <a:ext cx="739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Bagging envolve a criação de múltiplos conjuntos de dados de treinamento por amostragem com substituição (bootstrap) a partir do conjunto de treinamento original.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Em seguida, um modelo base é treinado para cada conjunto de dados amostrado.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As previsões dos modelos base são combinadas, geralmente por voto majoritário no caso de classificação ou por média no caso de regressão.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Bagging - Exemplo</a:t>
            </a:r>
            <a:endParaRPr i="1"/>
          </a:p>
        </p:txBody>
      </p:sp>
      <p:sp>
        <p:nvSpPr>
          <p:cNvPr id="404" name="Google Shape;404;p5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5" name="Google Shape;405;p5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3"/>
          <p:cNvSpPr txBox="1"/>
          <p:nvPr>
            <p:ph idx="1" type="body"/>
          </p:nvPr>
        </p:nvSpPr>
        <p:spPr>
          <a:xfrm>
            <a:off x="765175" y="1186413"/>
            <a:ext cx="739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238" y="1007361"/>
            <a:ext cx="6945576" cy="37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Bagging - Exemplo de comitê atual</a:t>
            </a:r>
            <a:endParaRPr i="1"/>
          </a:p>
        </p:txBody>
      </p:sp>
      <p:sp>
        <p:nvSpPr>
          <p:cNvPr id="413" name="Google Shape;413;p5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4" name="Google Shape;414;p5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4"/>
          <p:cNvSpPr txBox="1"/>
          <p:nvPr>
            <p:ph idx="1" type="body"/>
          </p:nvPr>
        </p:nvSpPr>
        <p:spPr>
          <a:xfrm>
            <a:off x="793675" y="1186400"/>
            <a:ext cx="727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Atualmente, o modelo de </a:t>
            </a:r>
            <a:r>
              <a:rPr i="1" lang="pt-BR"/>
              <a:t>Bagging </a:t>
            </a:r>
            <a:r>
              <a:rPr lang="pt-BR"/>
              <a:t>mais utilizado no mundo todo é o </a:t>
            </a:r>
            <a:r>
              <a:rPr i="1" lang="pt-BR"/>
              <a:t>R</a:t>
            </a:r>
            <a:r>
              <a:rPr i="1" lang="pt-BR"/>
              <a:t>andom Forest 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pt-BR"/>
              <a:t>Random forest (ou random forests) </a:t>
            </a:r>
            <a:r>
              <a:rPr lang="pt-BR"/>
              <a:t>é um </a:t>
            </a:r>
            <a:r>
              <a:rPr i="1" lang="pt-BR"/>
              <a:t>ensemble</a:t>
            </a:r>
            <a:r>
              <a:rPr lang="pt-BR"/>
              <a:t> que consiste de muitas árvores de decisão e responde a classe vencedora</a:t>
            </a:r>
            <a:r>
              <a:rPr i="1" lang="pt-BR"/>
              <a:t>.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método combina a ideia do </a:t>
            </a:r>
            <a:r>
              <a:rPr i="1" lang="pt-BR"/>
              <a:t>Bagging </a:t>
            </a:r>
            <a:r>
              <a:rPr lang="pt-BR"/>
              <a:t>e a seleção randômica de características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Comitês de classificadores - Boosting</a:t>
            </a:r>
            <a:endParaRPr i="1"/>
          </a:p>
        </p:txBody>
      </p:sp>
      <p:sp>
        <p:nvSpPr>
          <p:cNvPr id="421" name="Google Shape;421;p5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2" name="Google Shape;422;p5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5"/>
          <p:cNvSpPr txBox="1"/>
          <p:nvPr>
            <p:ph idx="1" type="body"/>
          </p:nvPr>
        </p:nvSpPr>
        <p:spPr>
          <a:xfrm>
            <a:off x="765175" y="1186413"/>
            <a:ext cx="739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Boosting é uma abordagem em que modelos sequenciais são treinados, e cada modelo subsequente tenta corrigir os erros cometidos pelos modelos anteriores.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Cada instância no conjunto de treinamento é atribuída a um peso, e o peso é ajustado para dar mais importância às instâncias classificadas incorretamente pelos modelos anteriores.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Modelos mais fracos são combinados para criar um modelo forte.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Boosting - Exemplo</a:t>
            </a:r>
            <a:endParaRPr i="1"/>
          </a:p>
        </p:txBody>
      </p:sp>
      <p:sp>
        <p:nvSpPr>
          <p:cNvPr id="429" name="Google Shape;429;p5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0" name="Google Shape;430;p5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6"/>
          <p:cNvSpPr txBox="1"/>
          <p:nvPr>
            <p:ph idx="1" type="body"/>
          </p:nvPr>
        </p:nvSpPr>
        <p:spPr>
          <a:xfrm>
            <a:off x="765175" y="1186413"/>
            <a:ext cx="739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150" y="1001250"/>
            <a:ext cx="6683750" cy="378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Naïve Bayes</a:t>
            </a:r>
            <a:endParaRPr i="1"/>
          </a:p>
        </p:txBody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772500" y="1186413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Quando utilizar?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Ele é especialmente utilizado em tarefas de classificação de texto, como filtragem de spam, análise de sentimentos e categorização de documentos.</a:t>
            </a:r>
            <a:br>
              <a:rPr lang="pt-BR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Ele é muito forte quando os nosso dados seguem à alguma distribuição, como a distribuição normal, e também quando os atributos que </a:t>
            </a:r>
            <a:r>
              <a:rPr lang="pt-BR"/>
              <a:t>descrevem</a:t>
            </a:r>
            <a:r>
              <a:rPr lang="pt-BR"/>
              <a:t> a </a:t>
            </a:r>
            <a:r>
              <a:rPr lang="pt-BR"/>
              <a:t>instância</a:t>
            </a:r>
            <a:r>
              <a:rPr lang="pt-BR"/>
              <a:t> forem condicionalmente independentes.</a:t>
            </a:r>
            <a:endParaRPr/>
          </a:p>
        </p:txBody>
      </p:sp>
      <p:sp>
        <p:nvSpPr>
          <p:cNvPr id="66" name="Google Shape;66;p1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Boosting - Exemplo de Boosting atual</a:t>
            </a:r>
            <a:endParaRPr i="1"/>
          </a:p>
        </p:txBody>
      </p:sp>
      <p:sp>
        <p:nvSpPr>
          <p:cNvPr id="438" name="Google Shape;438;p5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9" name="Google Shape;439;p5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7"/>
          <p:cNvSpPr txBox="1"/>
          <p:nvPr>
            <p:ph idx="1" type="body"/>
          </p:nvPr>
        </p:nvSpPr>
        <p:spPr>
          <a:xfrm>
            <a:off x="793675" y="1206425"/>
            <a:ext cx="739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Exemplos de algoritmos de Boosting incluem AdaBoost (</a:t>
            </a:r>
            <a:r>
              <a:rPr i="1" lang="pt-BR"/>
              <a:t>Adaptive Boosting</a:t>
            </a:r>
            <a:r>
              <a:rPr lang="pt-BR"/>
              <a:t>), </a:t>
            </a:r>
            <a:r>
              <a:rPr i="1" lang="pt-BR"/>
              <a:t>Gradient Boosting Machines</a:t>
            </a:r>
            <a:r>
              <a:rPr lang="pt-BR"/>
              <a:t> (GBM) e XGBoost (eXtreme Gradient Boosting. Sendo o XGBoost o mais atual deles.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No AdaBoost, os pesos são atualizados e adaptados.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XGBoost conta com umas otimizações e funcionamento melhor que o </a:t>
            </a:r>
            <a:r>
              <a:rPr i="1" lang="pt-BR"/>
              <a:t>Gradient Boosting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Comitê de classificador - Stacking</a:t>
            </a:r>
            <a:endParaRPr i="1"/>
          </a:p>
        </p:txBody>
      </p:sp>
      <p:sp>
        <p:nvSpPr>
          <p:cNvPr id="446" name="Google Shape;446;p5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7" name="Google Shape;447;p5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8"/>
          <p:cNvSpPr txBox="1"/>
          <p:nvPr>
            <p:ph idx="1" type="body"/>
          </p:nvPr>
        </p:nvSpPr>
        <p:spPr>
          <a:xfrm>
            <a:off x="793675" y="1206425"/>
            <a:ext cx="739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pt-BR"/>
              <a:t>O Stacking envolve o treinamento de vários modelos base diferentes e, em seguida, a combinação de suas previsões usando um meta-modelo.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pt-BR"/>
              <a:t>Os modelos base e o meta-modelo podem ser de tipos diferentes.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pt-BR"/>
              <a:t>A saída dos modelos base torna-se a entrada para o meta-modelo, que aprende como combinar essas previsões para produzir a previsão final.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pt-BR"/>
              <a:t>Stacking é uma técnica mais avançada, exigindo mais recursos computacionais, mas pode oferecer melhor desempenho em comparação com Bagging ou Boosting em alguns casos.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9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 b="1"/>
          </a:p>
        </p:txBody>
      </p:sp>
      <p:sp>
        <p:nvSpPr>
          <p:cNvPr id="454" name="Google Shape;454;p5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55" name="Google Shape;455;p59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Cérebro humano e seus componentes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 txBox="1"/>
          <p:nvPr>
            <p:ph idx="1" type="body"/>
          </p:nvPr>
        </p:nvSpPr>
        <p:spPr>
          <a:xfrm>
            <a:off x="772500" y="1186413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Figura simplificada de um neurônio</a:t>
            </a:r>
            <a:endParaRPr/>
          </a:p>
        </p:txBody>
      </p:sp>
      <p:sp>
        <p:nvSpPr>
          <p:cNvPr id="74" name="Google Shape;74;p1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975" y="1665625"/>
            <a:ext cx="4829596" cy="250091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822175" y="4350600"/>
            <a:ext cx="6966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33F63"/>
                </a:solidFill>
              </a:rPr>
              <a:t>https://www.deeplearningbook.com.br/o-neuronio-biologico-e-matematico/</a:t>
            </a:r>
            <a:endParaRPr b="1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Cérebro humano e seus componentes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772500" y="1186413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Sinapses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 txBox="1"/>
          <p:nvPr>
            <p:ph idx="2" type="subTitle"/>
          </p:nvPr>
        </p:nvSpPr>
        <p:spPr>
          <a:xfrm>
            <a:off x="2464525" y="42976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https://escolaeducacao.com.br/sinapses/</a:t>
            </a:r>
            <a:endParaRPr/>
          </a:p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338" y="1693149"/>
            <a:ext cx="6886025" cy="21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Redes neurais artificiais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772500" y="1186413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Modelo Matemático inspirado no cérebro humano: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Composto por várias unidades de processamento (“neurônios”);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Interligadas por um grande número de conexões (“sinapses”).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Redes Neurais Artificiais (RNA) são modelos de computação com propriedades particulares: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Capacidade de se adaptar ou aprender;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Generalizar;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Agrupar ou organizar dados. </a:t>
            </a:r>
            <a:endParaRPr/>
          </a:p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de uma rede neural</a:t>
            </a:r>
            <a:endParaRPr/>
          </a:p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050" y="1216349"/>
            <a:ext cx="4528449" cy="30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